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03" r:id="rId4"/>
    <p:sldMasterId id="2147483704" r:id="rId5"/>
    <p:sldMasterId id="2147483705" r:id="rId6"/>
    <p:sldMasterId id="2147483706" r:id="rId7"/>
    <p:sldMasterId id="214748370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0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3" name="Google Shape;93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8" name="Google Shape;118;p19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0" name="Google Shape;120;p19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6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6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ctrTitle"/>
          </p:nvPr>
        </p:nvSpPr>
        <p:spPr>
          <a:xfrm>
            <a:off x="685800" y="213043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8" name="Google Shape;168;p27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7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7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8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8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0" name="Google Shape;180;p29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9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6" name="Google Shape;186;p30"/>
          <p:cNvSpPr txBox="1"/>
          <p:nvPr>
            <p:ph idx="2" type="body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7" name="Google Shape;187;p30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0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0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3" name="Google Shape;193;p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4" name="Google Shape;194;p31"/>
          <p:cNvSpPr txBox="1"/>
          <p:nvPr>
            <p:ph idx="3" type="body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5" name="Google Shape;195;p31"/>
          <p:cNvSpPr txBox="1"/>
          <p:nvPr>
            <p:ph idx="4" type="body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6" name="Google Shape;196;p31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1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1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2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2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2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3"/>
          <p:cNvSpPr txBox="1"/>
          <p:nvPr>
            <p:ph idx="1" type="body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7" name="Google Shape;207;p33"/>
          <p:cNvSpPr txBox="1"/>
          <p:nvPr>
            <p:ph idx="2" type="body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08" name="Google Shape;208;p33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3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3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5" name="Google Shape;215;p34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4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4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 rot="5400000">
            <a:off x="2309019" y="-251612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35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5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5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 rot="5400000">
            <a:off x="4732338" y="217171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6"/>
          <p:cNvSpPr txBox="1"/>
          <p:nvPr>
            <p:ph idx="1" type="body"/>
          </p:nvPr>
        </p:nvSpPr>
        <p:spPr>
          <a:xfrm rot="5400000">
            <a:off x="541338" y="19051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36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6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6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idx="10" type="dt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8"/>
          <p:cNvSpPr txBox="1"/>
          <p:nvPr>
            <p:ph idx="11" type="ftr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38"/>
          <p:cNvSpPr txBox="1"/>
          <p:nvPr>
            <p:ph idx="12" type="sldNum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/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3" name="Google Shape;243;p39"/>
          <p:cNvSpPr txBox="1"/>
          <p:nvPr>
            <p:ph idx="10" type="dt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39"/>
          <p:cNvSpPr txBox="1"/>
          <p:nvPr>
            <p:ph idx="11" type="ftr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39"/>
          <p:cNvSpPr txBox="1"/>
          <p:nvPr>
            <p:ph idx="12" type="sldNum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40"/>
          <p:cNvSpPr txBox="1"/>
          <p:nvPr>
            <p:ph idx="1" type="body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40"/>
          <p:cNvSpPr txBox="1"/>
          <p:nvPr>
            <p:ph idx="10" type="dt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40"/>
          <p:cNvSpPr txBox="1"/>
          <p:nvPr>
            <p:ph idx="11" type="ftr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0"/>
          <p:cNvSpPr txBox="1"/>
          <p:nvPr>
            <p:ph idx="12" type="sldNum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/>
          <p:nvPr>
            <p:ph type="title"/>
          </p:nvPr>
        </p:nvSpPr>
        <p:spPr>
          <a:xfrm>
            <a:off x="722313" y="440691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4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5" name="Google Shape;255;p41"/>
          <p:cNvSpPr txBox="1"/>
          <p:nvPr>
            <p:ph idx="10" type="dt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1"/>
          <p:cNvSpPr txBox="1"/>
          <p:nvPr>
            <p:ph idx="11" type="ftr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41"/>
          <p:cNvSpPr txBox="1"/>
          <p:nvPr>
            <p:ph idx="12" type="sldNum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42"/>
          <p:cNvSpPr txBox="1"/>
          <p:nvPr>
            <p:ph idx="1" type="body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261" name="Google Shape;261;p42"/>
          <p:cNvSpPr txBox="1"/>
          <p:nvPr>
            <p:ph idx="2" type="body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262" name="Google Shape;262;p42"/>
          <p:cNvSpPr txBox="1"/>
          <p:nvPr>
            <p:ph idx="10" type="dt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2"/>
          <p:cNvSpPr txBox="1"/>
          <p:nvPr>
            <p:ph idx="11" type="ftr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2"/>
          <p:cNvSpPr txBox="1"/>
          <p:nvPr>
            <p:ph idx="12" type="sldNum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68" name="Google Shape;268;p4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269" name="Google Shape;269;p43"/>
          <p:cNvSpPr txBox="1"/>
          <p:nvPr>
            <p:ph idx="3" type="body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70" name="Google Shape;270;p43"/>
          <p:cNvSpPr txBox="1"/>
          <p:nvPr>
            <p:ph idx="4" type="body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271" name="Google Shape;271;p43"/>
          <p:cNvSpPr txBox="1"/>
          <p:nvPr>
            <p:ph idx="10" type="dt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43"/>
          <p:cNvSpPr txBox="1"/>
          <p:nvPr>
            <p:ph idx="11" type="ftr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43"/>
          <p:cNvSpPr txBox="1"/>
          <p:nvPr>
            <p:ph idx="12" type="sldNum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44"/>
          <p:cNvSpPr txBox="1"/>
          <p:nvPr>
            <p:ph idx="10" type="dt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44"/>
          <p:cNvSpPr txBox="1"/>
          <p:nvPr>
            <p:ph idx="11" type="ftr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44"/>
          <p:cNvSpPr txBox="1"/>
          <p:nvPr>
            <p:ph idx="12" type="sldNum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/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45"/>
          <p:cNvSpPr txBox="1"/>
          <p:nvPr>
            <p:ph idx="1" type="body"/>
          </p:nvPr>
        </p:nvSpPr>
        <p:spPr>
          <a:xfrm>
            <a:off x="3575050" y="27306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82" name="Google Shape;282;p45"/>
          <p:cNvSpPr txBox="1"/>
          <p:nvPr>
            <p:ph idx="2" type="body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283" name="Google Shape;283;p45"/>
          <p:cNvSpPr txBox="1"/>
          <p:nvPr>
            <p:ph idx="10" type="dt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45"/>
          <p:cNvSpPr txBox="1"/>
          <p:nvPr>
            <p:ph idx="11" type="ftr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45"/>
          <p:cNvSpPr txBox="1"/>
          <p:nvPr>
            <p:ph idx="12" type="sldNum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4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4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290" name="Google Shape;290;p46"/>
          <p:cNvSpPr txBox="1"/>
          <p:nvPr>
            <p:ph idx="10" type="dt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46"/>
          <p:cNvSpPr txBox="1"/>
          <p:nvPr>
            <p:ph idx="11" type="ftr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46"/>
          <p:cNvSpPr txBox="1"/>
          <p:nvPr>
            <p:ph idx="12" type="sldNum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47"/>
          <p:cNvSpPr txBox="1"/>
          <p:nvPr>
            <p:ph idx="1" type="body"/>
          </p:nvPr>
        </p:nvSpPr>
        <p:spPr>
          <a:xfrm rot="5400000">
            <a:off x="2309019" y="-251612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47"/>
          <p:cNvSpPr txBox="1"/>
          <p:nvPr>
            <p:ph idx="10" type="dt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47"/>
          <p:cNvSpPr txBox="1"/>
          <p:nvPr>
            <p:ph idx="11" type="ftr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47"/>
          <p:cNvSpPr txBox="1"/>
          <p:nvPr>
            <p:ph idx="12" type="sldNum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/>
          <p:nvPr>
            <p:ph type="title"/>
          </p:nvPr>
        </p:nvSpPr>
        <p:spPr>
          <a:xfrm rot="5400000">
            <a:off x="4732338" y="217171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48"/>
          <p:cNvSpPr txBox="1"/>
          <p:nvPr>
            <p:ph idx="1" type="body"/>
          </p:nvPr>
        </p:nvSpPr>
        <p:spPr>
          <a:xfrm rot="5400000">
            <a:off x="541338" y="19051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48"/>
          <p:cNvSpPr txBox="1"/>
          <p:nvPr>
            <p:ph idx="10" type="dt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48"/>
          <p:cNvSpPr txBox="1"/>
          <p:nvPr>
            <p:ph idx="11" type="ftr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48"/>
          <p:cNvSpPr txBox="1"/>
          <p:nvPr>
            <p:ph idx="12" type="sldNum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4" name="Google Shape;314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5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0" name="Google Shape;320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5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6" name="Google Shape;326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5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2" name="Google Shape;332;p5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3" name="Google Shape;333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5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9" name="Google Shape;339;p5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40" name="Google Shape;340;p5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1" name="Google Shape;341;p5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42" name="Google Shape;342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5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57" name="Google Shape;357;p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58" name="Google Shape;358;p5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5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5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65" name="Google Shape;365;p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5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1" name="Google Shape;371;p5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5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6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7" name="Google Shape;377;p6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5"/>
          <p:cNvSpPr txBox="1"/>
          <p:nvPr>
            <p:ph idx="10" type="dt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25"/>
          <p:cNvSpPr txBox="1"/>
          <p:nvPr>
            <p:ph idx="11" type="ftr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25"/>
          <p:cNvSpPr txBox="1"/>
          <p:nvPr>
            <p:ph idx="12" type="sldNum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2" name="Google Shape;232;p37"/>
          <p:cNvSpPr txBox="1"/>
          <p:nvPr>
            <p:ph idx="1" type="body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37"/>
          <p:cNvSpPr txBox="1"/>
          <p:nvPr>
            <p:ph idx="10" type="dt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37"/>
          <p:cNvSpPr txBox="1"/>
          <p:nvPr>
            <p:ph idx="11" type="ftr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37"/>
          <p:cNvSpPr txBox="1"/>
          <p:nvPr>
            <p:ph idx="12" type="sldNum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7" name="Google Shape;307;p4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9" name="Google Shape;309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0" name="Google Shape;310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1"/>
          <p:cNvSpPr txBox="1"/>
          <p:nvPr>
            <p:ph type="ctrTitle"/>
          </p:nvPr>
        </p:nvSpPr>
        <p:spPr>
          <a:xfrm>
            <a:off x="179512" y="331532"/>
            <a:ext cx="864096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 sz="2800">
                <a:solidFill>
                  <a:srgbClr val="FF0000"/>
                </a:solidFill>
              </a:rPr>
              <a:t>Learning intentions:</a:t>
            </a:r>
            <a:br>
              <a:rPr lang="en-GB" sz="2800">
                <a:solidFill>
                  <a:srgbClr val="FF0000"/>
                </a:solidFill>
              </a:rPr>
            </a:br>
            <a:r>
              <a:rPr lang="en-GB" sz="2800"/>
              <a:t>Today we are learning about beliefs about God and focusing on God the creator. </a:t>
            </a:r>
            <a:endParaRPr sz="2800"/>
          </a:p>
        </p:txBody>
      </p:sp>
      <p:sp>
        <p:nvSpPr>
          <p:cNvPr id="385" name="Google Shape;385;p61"/>
          <p:cNvSpPr txBox="1"/>
          <p:nvPr>
            <p:ph idx="1" type="subTitle"/>
          </p:nvPr>
        </p:nvSpPr>
        <p:spPr>
          <a:xfrm>
            <a:off x="107504" y="2398262"/>
            <a:ext cx="8784976" cy="2736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GB" sz="11200">
                <a:solidFill>
                  <a:srgbClr val="FF0000"/>
                </a:solidFill>
              </a:rPr>
              <a:t>Success criteria: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1200">
                <a:solidFill>
                  <a:schemeClr val="dk1"/>
                </a:solidFill>
              </a:rPr>
              <a:t>By the end of the lesson I will be able to: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1200">
                <a:solidFill>
                  <a:schemeClr val="dk1"/>
                </a:solidFill>
              </a:rPr>
              <a:t>. Be clear about the Omni’s. </a:t>
            </a:r>
            <a:endParaRPr sz="1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1200">
                <a:solidFill>
                  <a:schemeClr val="dk1"/>
                </a:solidFill>
              </a:rPr>
              <a:t>. Understand the story of creation according to Judaism.</a:t>
            </a:r>
            <a:endParaRPr sz="1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1200">
                <a:solidFill>
                  <a:schemeClr val="dk1"/>
                </a:solidFill>
              </a:rPr>
              <a:t>. Know the order of that creation.</a:t>
            </a:r>
            <a:endParaRPr sz="11200">
              <a:solidFill>
                <a:schemeClr val="dk1"/>
              </a:solidFill>
            </a:endParaRPr>
          </a:p>
        </p:txBody>
      </p:sp>
      <p:pic>
        <p:nvPicPr>
          <p:cNvPr id="386" name="Google Shape;38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152" y="4653136"/>
            <a:ext cx="173355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0"/>
          <p:cNvSpPr txBox="1"/>
          <p:nvPr/>
        </p:nvSpPr>
        <p:spPr>
          <a:xfrm>
            <a:off x="401392" y="307178"/>
            <a:ext cx="8352928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creation story is the found in the first book of the Torah: Genesis.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Lets read it together. </a:t>
            </a:r>
            <a:endParaRPr/>
          </a:p>
        </p:txBody>
      </p:sp>
      <p:pic>
        <p:nvPicPr>
          <p:cNvPr id="452" name="Google Shape;45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720" y="2457762"/>
            <a:ext cx="4882529" cy="377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2"/>
          <p:cNvSpPr/>
          <p:nvPr/>
        </p:nvSpPr>
        <p:spPr>
          <a:xfrm>
            <a:off x="323528" y="-5083"/>
            <a:ext cx="8418510" cy="6555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Judaism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Beliefs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beliefs about God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nature of human beings: yetzer tov; yetzer harah; free will; suffering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beliefs about Covenant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judgement; the Messiah; the Messianic Age; Olam Ha’ba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Practices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living according to the Commandments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Rosh Hashanah; Yom Kippur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worship: Shabbat; synagogue</a:t>
            </a:r>
            <a:endParaRPr/>
          </a:p>
        </p:txBody>
      </p:sp>
      <p:sp>
        <p:nvSpPr>
          <p:cNvPr id="392" name="Google Shape;392;p62"/>
          <p:cNvSpPr/>
          <p:nvPr/>
        </p:nvSpPr>
        <p:spPr>
          <a:xfrm>
            <a:off x="300514" y="1268760"/>
            <a:ext cx="3616812" cy="504056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3"/>
          <p:cNvSpPr txBox="1"/>
          <p:nvPr/>
        </p:nvSpPr>
        <p:spPr>
          <a:xfrm>
            <a:off x="179512" y="332656"/>
            <a:ext cx="8964488" cy="637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18.6.21                         The names of God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Judaism the following are the most popular characteristics used to describe God.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Omniscient: All Knowing.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Omnipresent: All present.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Omnibenevolent: All loving.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Omnipotent: All powerful.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Eternal: Has always been and will always be.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Just and merciful: Fair but loving.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6216" y="4660696"/>
            <a:ext cx="2338386" cy="2018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8144" y="1751490"/>
            <a:ext cx="2232248" cy="245261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63"/>
          <p:cNvSpPr txBox="1"/>
          <p:nvPr/>
        </p:nvSpPr>
        <p:spPr>
          <a:xfrm>
            <a:off x="6542500" y="2708920"/>
            <a:ext cx="8640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words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4"/>
          <p:cNvSpPr/>
          <p:nvPr/>
        </p:nvSpPr>
        <p:spPr>
          <a:xfrm>
            <a:off x="143000" y="836712"/>
            <a:ext cx="6517232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of these words create a picture to help you remember it.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could simply be an object or an emoji or a certain colour or shape.</a:t>
            </a:r>
            <a:endParaRPr/>
          </a:p>
        </p:txBody>
      </p:sp>
      <p:pic>
        <p:nvPicPr>
          <p:cNvPr id="406" name="Google Shape;40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3429000"/>
            <a:ext cx="252028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40" y="3573016"/>
            <a:ext cx="2952329" cy="2000663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64"/>
          <p:cNvSpPr/>
          <p:nvPr/>
        </p:nvSpPr>
        <p:spPr>
          <a:xfrm>
            <a:off x="6804248" y="260648"/>
            <a:ext cx="2160240" cy="172819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minutes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5"/>
          <p:cNvSpPr txBox="1"/>
          <p:nvPr/>
        </p:nvSpPr>
        <p:spPr>
          <a:xfrm>
            <a:off x="179512" y="1182427"/>
            <a:ext cx="5822241" cy="4401205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have learnt that God has many different characteristics.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is one as well as all the Omnis, and the characteristics on the sheet.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These reveal two very different and distinct ideas about God which are both considered equally important. </a:t>
            </a: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p65"/>
          <p:cNvPicPr preferRelativeResize="0"/>
          <p:nvPr/>
        </p:nvPicPr>
        <p:blipFill rotWithShape="1">
          <a:blip r:embed="rId3">
            <a:alphaModFix/>
          </a:blip>
          <a:srcRect b="10117" l="0" r="0" t="0"/>
          <a:stretch/>
        </p:blipFill>
        <p:spPr>
          <a:xfrm>
            <a:off x="6213428" y="1841224"/>
            <a:ext cx="2736011" cy="26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6"/>
          <p:cNvSpPr txBox="1"/>
          <p:nvPr/>
        </p:nvSpPr>
        <p:spPr>
          <a:xfrm>
            <a:off x="31040" y="-73026"/>
            <a:ext cx="9112959" cy="7294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Two distinct ideas about God can be seen: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God is an all-powerful being who is quite beyond human ability to understand or imagine.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2. God is right here with us, caring about each individual as a parent does their child</a:t>
            </a: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Judaism seeks to combine these two ideas.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" name="Google Shape;42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400" y="116632"/>
            <a:ext cx="725502" cy="704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3688" y="2426545"/>
            <a:ext cx="1920670" cy="1920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536" y="116632"/>
            <a:ext cx="722438" cy="70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9003" y="2569419"/>
            <a:ext cx="2623449" cy="1777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7"/>
          <p:cNvSpPr txBox="1"/>
          <p:nvPr/>
        </p:nvSpPr>
        <p:spPr>
          <a:xfrm>
            <a:off x="179512" y="0"/>
            <a:ext cx="8964488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 is an all-powerful being who is quite beyond human ability to understand or imagine. POWER</a:t>
            </a:r>
            <a:endParaRPr i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 is right here with us, caring about each individual as a parent does their child. PRESENCE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Look through the list again and highlight the ideas according to whether they show Gods power or his presence.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Make a key to explain your work </a:t>
            </a:r>
            <a:endParaRPr/>
          </a:p>
        </p:txBody>
      </p:sp>
      <p:pic>
        <p:nvPicPr>
          <p:cNvPr id="429" name="Google Shape;42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1680" y="4584356"/>
            <a:ext cx="2160240" cy="156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67"/>
          <p:cNvPicPr preferRelativeResize="0"/>
          <p:nvPr/>
        </p:nvPicPr>
        <p:blipFill rotWithShape="1">
          <a:blip r:embed="rId4">
            <a:alphaModFix/>
          </a:blip>
          <a:srcRect b="8786" l="0" r="0" t="0"/>
          <a:stretch/>
        </p:blipFill>
        <p:spPr>
          <a:xfrm>
            <a:off x="5275580" y="4599406"/>
            <a:ext cx="1888707" cy="1428868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67"/>
          <p:cNvSpPr txBox="1"/>
          <p:nvPr/>
        </p:nvSpPr>
        <p:spPr>
          <a:xfrm>
            <a:off x="1403648" y="6147257"/>
            <a:ext cx="67687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Power                               Presence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8"/>
          <p:cNvSpPr txBox="1"/>
          <p:nvPr/>
        </p:nvSpPr>
        <p:spPr>
          <a:xfrm>
            <a:off x="238538" y="9306"/>
            <a:ext cx="8905461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Another key aspect of God’s nature if that he is the creator. So we are going to be learning about the Jewish view on how the world began.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But what do you think?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800"/>
              <a:buFont typeface="Calibri"/>
              <a:buNone/>
            </a:pPr>
            <a:r>
              <a:rPr b="1" i="0" lang="en-GB" sz="28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How did the world begin?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437" name="Google Shape;437;p68"/>
          <p:cNvPicPr preferRelativeResize="0"/>
          <p:nvPr/>
        </p:nvPicPr>
        <p:blipFill rotWithShape="1">
          <a:blip r:embed="rId3">
            <a:alphaModFix/>
          </a:blip>
          <a:srcRect b="0" l="15714" r="9428" t="0"/>
          <a:stretch/>
        </p:blipFill>
        <p:spPr>
          <a:xfrm>
            <a:off x="4558748" y="3336593"/>
            <a:ext cx="4104456" cy="308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3114181"/>
            <a:ext cx="3543908" cy="3528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Google Shape;444;p69"/>
          <p:cNvPicPr preferRelativeResize="0"/>
          <p:nvPr/>
        </p:nvPicPr>
        <p:blipFill rotWithShape="1">
          <a:blip r:embed="rId3">
            <a:alphaModFix/>
          </a:blip>
          <a:srcRect b="0" l="15995" r="16763" t="0"/>
          <a:stretch/>
        </p:blipFill>
        <p:spPr>
          <a:xfrm>
            <a:off x="3357230" y="550975"/>
            <a:ext cx="5786770" cy="575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69"/>
          <p:cNvPicPr preferRelativeResize="0"/>
          <p:nvPr/>
        </p:nvPicPr>
        <p:blipFill rotWithShape="1">
          <a:blip r:embed="rId4">
            <a:alphaModFix/>
          </a:blip>
          <a:srcRect b="0" l="0" r="14728" t="0"/>
          <a:stretch/>
        </p:blipFill>
        <p:spPr>
          <a:xfrm>
            <a:off x="2599660" y="550975"/>
            <a:ext cx="6544340" cy="5756049"/>
          </a:xfrm>
          <a:custGeom>
            <a:rect b="b" l="l" r="r" t="t"/>
            <a:pathLst>
              <a:path extrusionOk="0" h="5756049" w="8725786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46" name="Google Shape;446;p69"/>
          <p:cNvSpPr txBox="1"/>
          <p:nvPr>
            <p:ph type="title"/>
          </p:nvPr>
        </p:nvSpPr>
        <p:spPr>
          <a:xfrm>
            <a:off x="215348" y="278296"/>
            <a:ext cx="3932582" cy="249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solidFill>
                  <a:srgbClr val="000000"/>
                </a:solidFill>
              </a:rPr>
              <a:t>The Jewish perspective:</a:t>
            </a:r>
            <a:br>
              <a:rPr lang="en-GB" sz="2800">
                <a:solidFill>
                  <a:srgbClr val="000000"/>
                </a:solidFill>
              </a:rPr>
            </a:br>
            <a:br>
              <a:rPr b="1" lang="en-GB" sz="2800">
                <a:solidFill>
                  <a:srgbClr val="000000"/>
                </a:solidFill>
              </a:rPr>
            </a:br>
            <a:r>
              <a:rPr b="1" lang="en-GB" sz="2800">
                <a:solidFill>
                  <a:srgbClr val="000000"/>
                </a:solidFill>
              </a:rPr>
              <a:t>“Creatio ex nihilo”</a:t>
            </a:r>
            <a:br>
              <a:rPr b="1" lang="en-GB" sz="2800">
                <a:solidFill>
                  <a:srgbClr val="000000"/>
                </a:solidFill>
              </a:rPr>
            </a:br>
            <a:br>
              <a:rPr b="1" lang="en-GB" sz="2800">
                <a:solidFill>
                  <a:srgbClr val="000000"/>
                </a:solidFill>
              </a:rPr>
            </a:br>
            <a:r>
              <a:rPr b="1" lang="en-GB" sz="2800">
                <a:solidFill>
                  <a:srgbClr val="000000"/>
                </a:solidFill>
              </a:rPr>
              <a:t>Latin meaning: </a:t>
            </a:r>
            <a:r>
              <a:rPr lang="en-GB" sz="2800">
                <a:solidFill>
                  <a:srgbClr val="000000"/>
                </a:solidFill>
              </a:rPr>
              <a:t>Creation out of nothing.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5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